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505" r:id="rId5"/>
    <p:sldId id="506" r:id="rId6"/>
    <p:sldId id="261" r:id="rId7"/>
    <p:sldId id="263" r:id="rId8"/>
    <p:sldId id="262" r:id="rId9"/>
    <p:sldId id="264" r:id="rId10"/>
    <p:sldId id="500" r:id="rId11"/>
    <p:sldId id="501" r:id="rId12"/>
    <p:sldId id="265" r:id="rId13"/>
    <p:sldId id="266" r:id="rId14"/>
    <p:sldId id="503" r:id="rId15"/>
    <p:sldId id="504" r:id="rId16"/>
    <p:sldId id="260" r:id="rId17"/>
    <p:sldId id="44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0"/>
    <p:restoredTop sz="96327"/>
  </p:normalViewPr>
  <p:slideViewPr>
    <p:cSldViewPr snapToGrid="0" snapToObjects="1">
      <p:cViewPr varScale="1">
        <p:scale>
          <a:sx n="158" d="100"/>
          <a:sy n="158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9BF0-28E9-9544-9267-1626C828A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C2619-2CC0-A14A-B577-031A29836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8F0F7-C7D2-024C-845C-C1774C4A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F6B8B-6D5D-CD48-ACF5-14FA0440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EFE75-6A3A-7A4D-9E70-2121EEC0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62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A407-F7AC-E847-93C9-DA98EA2B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465DBC-0323-6146-8B3F-1C8E0A772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A9D81-F1F7-3E47-B997-4945D6A7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E64E8-5215-3E4D-98B8-3D53DC8C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2A9C8-3412-7543-9C0F-671B8DC5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2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E6BC4-6DB8-1A45-9F5F-F007C91F31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85AE9-CFC3-5148-A032-E00731157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76177-CEB2-D94B-B1D4-FB9E1101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D15AC-47C6-C540-824B-F5A9CAF8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4222E-EA59-6B45-BE2A-A8946389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40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AE3E6-DB79-B14F-B223-47E7D71C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7356-4BF2-4547-8244-4F1A7CECB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1D2E2-E537-EB4E-BC48-5A718CDA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25F3E-F03F-974D-A2AB-03C3C538C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41456-AE07-1F43-80CA-8A3D5015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0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AE9D-B1A3-164F-AA4A-A3D3FF17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18AD7-207E-7347-9C33-71CE3FE8A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9DAE-3C66-5D45-93AF-8605431A3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FCF06-6896-8540-B8CC-9B82F940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BC00D-2A9B-A54C-BCA4-81DD836A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1BD9-625B-8E45-8945-DED5A016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3BD74-C46B-F141-B955-35E9F5B54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9B35D-4E29-EE4A-ADAB-DE912203D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47F8B-1CD7-D447-BA1D-586790E7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BB177-1EE8-8B41-9C64-8C9A3790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81544-5327-864A-A637-FB3E5C46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12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A2DC-575E-D647-B7C1-1B5A7FE7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5FC6C-5482-BF40-B7D1-2EC384CB0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9581B-9962-6747-B058-CFA69DFB9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FF16E-53EA-784F-9871-D77BE8B15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6C5F2-6D4D-FA42-BD88-F99CF9FD8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02DBA-85E4-4D44-A164-54C07618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9FEC6A-6A75-6045-AF56-F6EBC8ED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28705C-395B-1B47-9E35-79FD1D5E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2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FE3B-72E3-2549-BBB0-E365C0BF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22A124-40C1-AA41-AF0B-4DCCB1206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A9CE9-81A4-A14F-889B-7DEDF23C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2A8CC-3D8C-F34C-96B4-C1D91E69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1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AB7268-84F4-EE4D-B8BC-3F5D8FD0C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5DB40-25E8-F942-A257-3491CE40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F7C2E-A022-4941-A40F-707333CA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0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34B1-8CF1-0546-B64B-51E474CB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F4EB-0C90-F44D-AB45-EB14A9F5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4D94C-7BE9-4348-A598-6BCE55909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29282-2B6C-5C4A-9555-BB3BD0C42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F22C2-8D4A-3443-9422-2F0FE4C0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7F70D-265A-BC46-AEDE-20584870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7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67FF-ACFF-1C4D-A7F6-CD623A9C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2B522-B936-2C45-9F34-11648D687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F4B86-CDC1-FA49-8992-41F12A6D7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24EE-BBE2-4842-83B1-48803954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BEC76-6FE1-1444-B301-778891AB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2570B-3C5F-3D4A-89DD-12048707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6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50C647-ABA8-EB41-BD95-6C71EF44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E5B12-3CAB-C641-B2D6-5B3903E73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D139-4FB4-C749-A1A6-AFF3A8FE5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D8D2D-BFD0-7B40-A6B1-9E1FCCA5C85A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F500F-9BB5-384C-8DC5-C60272A0E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CBD68-1204-8942-926B-3AF43D83B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C8390-7DF6-8C46-8C2C-CE7F1029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8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adar.cncf.io/" TargetMode="External"/><Relationship Id="rId2" Type="http://schemas.openxmlformats.org/officeDocument/2006/relationships/hyperlink" Target="https://www.cncf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f.io/reports/#project-journey-reports" TargetMode="External"/><Relationship Id="rId5" Type="http://schemas.openxmlformats.org/officeDocument/2006/relationships/hyperlink" Target="https://landscape.cncf.io/" TargetMode="External"/><Relationship Id="rId4" Type="http://schemas.openxmlformats.org/officeDocument/2006/relationships/hyperlink" Target="https://github.com/cncf/trailmap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NFC cloud logo">
            <a:extLst>
              <a:ext uri="{FF2B5EF4-FFF2-40B4-BE49-F238E27FC236}">
                <a16:creationId xmlns:a16="http://schemas.microsoft.com/office/drawing/2014/main" id="{22C1FB27-90BD-AA4C-96F2-6C5BFBDA6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2864813"/>
            <a:ext cx="5918200" cy="112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9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F795-3D07-4746-955E-65287686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VASS Radar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1DCA0-EEF3-BA42-8BB3-6A18D9DE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835" y="2685932"/>
            <a:ext cx="5860330" cy="2207391"/>
          </a:xfrm>
          <a:prstGeom prst="rect">
            <a:avLst/>
          </a:prstGeom>
        </p:spPr>
      </p:pic>
      <p:pic>
        <p:nvPicPr>
          <p:cNvPr id="1026" name="Picture 2" descr="VASS">
            <a:extLst>
              <a:ext uri="{FF2B5EF4-FFF2-40B4-BE49-F238E27FC236}">
                <a16:creationId xmlns:a16="http://schemas.microsoft.com/office/drawing/2014/main" id="{356E4034-5973-EC46-892A-1C1E58182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758" y="4217745"/>
            <a:ext cx="244444" cy="8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891B00-A893-704A-8E8C-B56F2BEA097E}"/>
              </a:ext>
            </a:extLst>
          </p:cNvPr>
          <p:cNvCxnSpPr/>
          <p:nvPr/>
        </p:nvCxnSpPr>
        <p:spPr>
          <a:xfrm flipV="1">
            <a:off x="4663758" y="4893323"/>
            <a:ext cx="0" cy="112034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35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B3EB-4010-4945-8FEE-9910C4DF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VASS 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F7A63-FFE9-0E43-B290-4782CC8A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“El radar </a:t>
            </a:r>
            <a:r>
              <a:rPr lang="en-GB" dirty="0" err="1"/>
              <a:t>tecnológico</a:t>
            </a:r>
            <a:r>
              <a:rPr lang="en-GB" dirty="0"/>
              <a:t> </a:t>
            </a:r>
            <a:r>
              <a:rPr lang="en-GB" dirty="0" err="1"/>
              <a:t>facilita</a:t>
            </a:r>
            <a:r>
              <a:rPr lang="en-GB" dirty="0"/>
              <a:t> la </a:t>
            </a:r>
            <a:r>
              <a:rPr lang="en-GB" dirty="0" err="1"/>
              <a:t>vigilancia</a:t>
            </a:r>
            <a:r>
              <a:rPr lang="en-GB" dirty="0"/>
              <a:t> del </a:t>
            </a:r>
            <a:r>
              <a:rPr lang="en-GB" dirty="0" err="1"/>
              <a:t>mercado</a:t>
            </a:r>
            <a:r>
              <a:rPr lang="en-GB" dirty="0"/>
              <a:t> y de la </a:t>
            </a:r>
            <a:r>
              <a:rPr lang="en-GB" dirty="0" err="1"/>
              <a:t>tecnología</a:t>
            </a:r>
            <a:r>
              <a:rPr lang="en-GB" dirty="0"/>
              <a:t>, que </a:t>
            </a:r>
            <a:r>
              <a:rPr lang="en-GB" dirty="0" err="1"/>
              <a:t>debería</a:t>
            </a:r>
            <a:r>
              <a:rPr lang="en-GB" dirty="0"/>
              <a:t> ser </a:t>
            </a:r>
            <a:r>
              <a:rPr lang="en-GB" dirty="0" err="1"/>
              <a:t>parte</a:t>
            </a:r>
            <a:r>
              <a:rPr lang="en-GB" dirty="0"/>
              <a:t> </a:t>
            </a:r>
            <a:r>
              <a:rPr lang="en-GB" dirty="0" err="1"/>
              <a:t>cotidiana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entorno</a:t>
            </a:r>
            <a:r>
              <a:rPr lang="en-GB" dirty="0"/>
              <a:t> </a:t>
            </a:r>
            <a:r>
              <a:rPr lang="en-GB" dirty="0" err="1"/>
              <a:t>cambiante</a:t>
            </a:r>
            <a:r>
              <a:rPr lang="en-GB" dirty="0"/>
              <a:t>.”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09BB2-7B9C-B54C-8AAB-803F88F6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70" y="4467483"/>
            <a:ext cx="1991310" cy="763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85AEF-8518-9B45-991A-3F2F6C04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40" y="33277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8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339-C4CD-0248-B49D-62C15B1A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VASS Radar governance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B79C48-EF53-364C-9652-1BC9DB101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20955"/>
              </p:ext>
            </p:extLst>
          </p:nvPr>
        </p:nvGraphicFramePr>
        <p:xfrm>
          <a:off x="1753810" y="2014777"/>
          <a:ext cx="8684380" cy="43513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61321">
                  <a:extLst>
                    <a:ext uri="{9D8B030D-6E8A-4147-A177-3AD203B41FA5}">
                      <a16:colId xmlns:a16="http://schemas.microsoft.com/office/drawing/2014/main" val="1552147378"/>
                    </a:ext>
                  </a:extLst>
                </a:gridCol>
                <a:gridCol w="2427235">
                  <a:extLst>
                    <a:ext uri="{9D8B030D-6E8A-4147-A177-3AD203B41FA5}">
                      <a16:colId xmlns:a16="http://schemas.microsoft.com/office/drawing/2014/main" val="3568262711"/>
                    </a:ext>
                  </a:extLst>
                </a:gridCol>
                <a:gridCol w="3085882">
                  <a:extLst>
                    <a:ext uri="{9D8B030D-6E8A-4147-A177-3AD203B41FA5}">
                      <a16:colId xmlns:a16="http://schemas.microsoft.com/office/drawing/2014/main" val="3573013727"/>
                    </a:ext>
                  </a:extLst>
                </a:gridCol>
                <a:gridCol w="1109942">
                  <a:extLst>
                    <a:ext uri="{9D8B030D-6E8A-4147-A177-3AD203B41FA5}">
                      <a16:colId xmlns:a16="http://schemas.microsoft.com/office/drawing/2014/main" val="3037727388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Infrastructure as Code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1848639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GitOps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962596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Cloud Workloads Protection Platform (CWPP)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3908700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Multicloud Management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99831237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Kubernetes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02454821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Red Hat Openshift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638511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Azure Kubernetes Service (AKS)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2300289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Amazon Enterprise Kubernetes Services (EKS)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81833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Google Kubernets Engine (GKE)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632791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Tanzu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3 Evaluar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311689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Google Cloud Platform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8686119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Google Anthos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3 Evaluar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4854388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Terraform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0131139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Ansible Tower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373648"/>
                  </a:ext>
                </a:extLst>
              </a:tr>
              <a:tr h="1585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ArgoCD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4208188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AWS CloudFormation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7630551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Istio/Linkerd/Envoy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820909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Velero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599577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Kubernetes Operators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1289061"/>
                  </a:ext>
                </a:extLst>
              </a:tr>
              <a:tr h="15856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Okteto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5805992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Prisma Cloud (Palo Alto)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00302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Cloud Health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313885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Tech &amp; Cloud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Vitess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 dirty="0">
                          <a:effectLst/>
                        </a:rPr>
                        <a:t>2 </a:t>
                      </a:r>
                      <a:r>
                        <a:rPr lang="en-GB" sz="1000" u="none" strike="noStrike" dirty="0" err="1">
                          <a:effectLst/>
                        </a:rPr>
                        <a:t>Probar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114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40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339-C4CD-0248-B49D-62C15B1A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VASS Radar governance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DB4005-5708-5247-A14D-1221FCF27B3E}"/>
              </a:ext>
            </a:extLst>
          </p:cNvPr>
          <p:cNvGraphicFramePr>
            <a:graphicFrameLocks noGrp="1"/>
          </p:cNvGraphicFramePr>
          <p:nvPr/>
        </p:nvGraphicFramePr>
        <p:xfrm>
          <a:off x="1574800" y="1938338"/>
          <a:ext cx="9042400" cy="2981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2888302252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302374989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906557388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13163699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Clan</a:t>
                      </a:r>
                      <a:endParaRPr lang="en-GB" sz="1200" b="1" i="1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Consejo</a:t>
                      </a:r>
                      <a:endParaRPr lang="en-GB" sz="1200" b="1" i="1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Nombre</a:t>
                      </a:r>
                      <a:endParaRPr lang="en-GB" sz="1200" b="1" i="1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Anillo</a:t>
                      </a:r>
                      <a:endParaRPr lang="en-GB" sz="1200" b="1" i="1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61499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DevOps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Ansible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99936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DevOps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Pipelines as Code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449597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DevOps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Pipeline Jenkins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3 Evaluar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89652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API Security / OAuth2 / OpenID Connect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59924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Priviledge Access Management (PAM)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22841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Soluciones de doble factor y Risk management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3 Evaluar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88198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SIEM (Security Information and Event Manager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3 Evaluar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80431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Azure AD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2 Probar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19026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Okta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3 Evaluar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21764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Google Identity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3 Evaluar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8828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Cyberark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1 Adoptar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193367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One Identity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3 Evaluar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12923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Beyond Trust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3 Evaluar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13781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Governance &amp; Infrastructure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Security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>
                          <a:effectLst/>
                        </a:rPr>
                        <a:t>Azure Security Center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000" u="none" strike="noStrike" dirty="0">
                          <a:effectLst/>
                        </a:rPr>
                        <a:t>3 </a:t>
                      </a:r>
                      <a:r>
                        <a:rPr lang="en-GB" sz="1000" u="none" strike="noStrike" dirty="0" err="1">
                          <a:effectLst/>
                        </a:rPr>
                        <a:t>Evaluar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6161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51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DFD0-77B8-B845-9060-F6FD1B55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Landscape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E58A2-71C3-0B41-BA6F-1F81E17A1186}"/>
              </a:ext>
            </a:extLst>
          </p:cNvPr>
          <p:cNvSpPr/>
          <p:nvPr/>
        </p:nvSpPr>
        <p:spPr>
          <a:xfrm>
            <a:off x="838200" y="3748216"/>
            <a:ext cx="6703031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</a:p>
        </p:txBody>
      </p:sp>
      <p:pic>
        <p:nvPicPr>
          <p:cNvPr id="2052" name="Picture 4" descr="Kubernetes">
            <a:extLst>
              <a:ext uri="{FF2B5EF4-FFF2-40B4-BE49-F238E27FC236}">
                <a16:creationId xmlns:a16="http://schemas.microsoft.com/office/drawing/2014/main" id="{2CCB75B2-8B7B-5945-9465-1087B40E2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3636897"/>
            <a:ext cx="716907" cy="7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3FAFF0-6419-DB4D-8629-EE04277D172D}"/>
              </a:ext>
            </a:extLst>
          </p:cNvPr>
          <p:cNvSpPr/>
          <p:nvPr/>
        </p:nvSpPr>
        <p:spPr>
          <a:xfrm>
            <a:off x="838200" y="2915101"/>
            <a:ext cx="6703031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Aplicación</a:t>
            </a:r>
          </a:p>
        </p:txBody>
      </p:sp>
      <p:pic>
        <p:nvPicPr>
          <p:cNvPr id="2054" name="Picture 6" descr="Sumérgete en el mundo Spring Boot - Armadillo Amarillo">
            <a:extLst>
              <a:ext uri="{FF2B5EF4-FFF2-40B4-BE49-F238E27FC236}">
                <a16:creationId xmlns:a16="http://schemas.microsoft.com/office/drawing/2014/main" id="{CD22E2FB-1399-4B45-901F-6B8B4DCEC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7" r="24831"/>
          <a:stretch/>
        </p:blipFill>
        <p:spPr bwMode="auto">
          <a:xfrm>
            <a:off x="7721871" y="2794285"/>
            <a:ext cx="728829" cy="7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834685-857D-7040-9342-E1C2CA9A339B}"/>
              </a:ext>
            </a:extLst>
          </p:cNvPr>
          <p:cNvSpPr/>
          <p:nvPr/>
        </p:nvSpPr>
        <p:spPr>
          <a:xfrm>
            <a:off x="838200" y="4484473"/>
            <a:ext cx="6703031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Ops</a:t>
            </a:r>
          </a:p>
        </p:txBody>
      </p:sp>
      <p:pic>
        <p:nvPicPr>
          <p:cNvPr id="2056" name="Picture 8" descr="Jenkins Artwork">
            <a:extLst>
              <a:ext uri="{FF2B5EF4-FFF2-40B4-BE49-F238E27FC236}">
                <a16:creationId xmlns:a16="http://schemas.microsoft.com/office/drawing/2014/main" id="{31D3CF96-4B64-F84B-B177-3B9BE5D10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46" y="4450405"/>
            <a:ext cx="518078" cy="7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onarQube (@SonarQube) | Twitter">
            <a:extLst>
              <a:ext uri="{FF2B5EF4-FFF2-40B4-BE49-F238E27FC236}">
                <a16:creationId xmlns:a16="http://schemas.microsoft.com/office/drawing/2014/main" id="{F4B078D7-F1A9-5B4F-9178-DC3B9809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383" y="4426611"/>
            <a:ext cx="740702" cy="74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go CD - Declarative GitOps CD for Kubernetes">
            <a:extLst>
              <a:ext uri="{FF2B5EF4-FFF2-40B4-BE49-F238E27FC236}">
                <a16:creationId xmlns:a16="http://schemas.microsoft.com/office/drawing/2014/main" id="{20D59809-4F83-0045-B901-67B24B757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91" y="4435045"/>
            <a:ext cx="641444" cy="6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elm Chart ช่วยให้การติดตั้งแอพบน Kubernetes ง่ายขึ้น | by Teerapong  Singthong 👨🏻‍💻 | Medium">
            <a:extLst>
              <a:ext uri="{FF2B5EF4-FFF2-40B4-BE49-F238E27FC236}">
                <a16:creationId xmlns:a16="http://schemas.microsoft.com/office/drawing/2014/main" id="{D8168107-4FE4-2740-8D75-538E5FC9D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403" y="3716904"/>
            <a:ext cx="617085" cy="6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9E7411-0994-AD47-850E-81672EEE28DC}"/>
              </a:ext>
            </a:extLst>
          </p:cNvPr>
          <p:cNvSpPr/>
          <p:nvPr/>
        </p:nvSpPr>
        <p:spPr>
          <a:xfrm>
            <a:off x="838200" y="2110457"/>
            <a:ext cx="6703031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Servicios</a:t>
            </a:r>
          </a:p>
        </p:txBody>
      </p:sp>
      <p:pic>
        <p:nvPicPr>
          <p:cNvPr id="2072" name="Picture 24" descr="PostgreSQL - Wikipedia, la enciclopedia libre">
            <a:extLst>
              <a:ext uri="{FF2B5EF4-FFF2-40B4-BE49-F238E27FC236}">
                <a16:creationId xmlns:a16="http://schemas.microsoft.com/office/drawing/2014/main" id="{F4AE1266-8B55-C346-B8E5-5919E9EA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2052637"/>
            <a:ext cx="623959" cy="6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cker Logos and Photos | Docker">
            <a:extLst>
              <a:ext uri="{FF2B5EF4-FFF2-40B4-BE49-F238E27FC236}">
                <a16:creationId xmlns:a16="http://schemas.microsoft.com/office/drawing/2014/main" id="{8214FFD1-4F7B-1846-B541-A4C28C69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979" y="3773228"/>
            <a:ext cx="654348" cy="4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arbor Delivers a Trusted Cloud Native Registry - Cloud Native Apps Blog">
            <a:extLst>
              <a:ext uri="{FF2B5EF4-FFF2-40B4-BE49-F238E27FC236}">
                <a16:creationId xmlns:a16="http://schemas.microsoft.com/office/drawing/2014/main" id="{7653E549-1D38-1A4B-8B1B-40172A219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 r="18749"/>
          <a:stretch/>
        </p:blipFill>
        <p:spPr bwMode="auto">
          <a:xfrm>
            <a:off x="9399191" y="3710056"/>
            <a:ext cx="617085" cy="6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The Role of Ansible for Nexus Repository Manager v3.x">
            <a:extLst>
              <a:ext uri="{FF2B5EF4-FFF2-40B4-BE49-F238E27FC236}">
                <a16:creationId xmlns:a16="http://schemas.microsoft.com/office/drawing/2014/main" id="{41E7DA00-E51E-9E42-847C-084A7DA1F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30" y="3738313"/>
            <a:ext cx="514074" cy="51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Keycloak Gatekeeper Cloud Hosting, Keycloak Gatekeeper Installer, Docker  Container and VM">
            <a:extLst>
              <a:ext uri="{FF2B5EF4-FFF2-40B4-BE49-F238E27FC236}">
                <a16:creationId xmlns:a16="http://schemas.microsoft.com/office/drawing/2014/main" id="{C18D8C51-9ADA-8243-A3C9-AC236BD1C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66555" y="2041110"/>
            <a:ext cx="617085" cy="6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61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DFD0-77B8-B845-9060-F6FD1B55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Event-Driven Landscape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E58A2-71C3-0B41-BA6F-1F81E17A1186}"/>
              </a:ext>
            </a:extLst>
          </p:cNvPr>
          <p:cNvSpPr/>
          <p:nvPr/>
        </p:nvSpPr>
        <p:spPr>
          <a:xfrm>
            <a:off x="838200" y="4341344"/>
            <a:ext cx="6703031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</a:t>
            </a:r>
          </a:p>
        </p:txBody>
      </p:sp>
      <p:pic>
        <p:nvPicPr>
          <p:cNvPr id="2052" name="Picture 4" descr="Kubernetes">
            <a:extLst>
              <a:ext uri="{FF2B5EF4-FFF2-40B4-BE49-F238E27FC236}">
                <a16:creationId xmlns:a16="http://schemas.microsoft.com/office/drawing/2014/main" id="{2CCB75B2-8B7B-5945-9465-1087B40E2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4265577"/>
            <a:ext cx="623959" cy="62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3FAFF0-6419-DB4D-8629-EE04277D172D}"/>
              </a:ext>
            </a:extLst>
          </p:cNvPr>
          <p:cNvSpPr/>
          <p:nvPr/>
        </p:nvSpPr>
        <p:spPr>
          <a:xfrm>
            <a:off x="838200" y="2915101"/>
            <a:ext cx="6703031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Aplicación</a:t>
            </a:r>
          </a:p>
        </p:txBody>
      </p:sp>
      <p:pic>
        <p:nvPicPr>
          <p:cNvPr id="2054" name="Picture 6" descr="Sumérgete en el mundo Spring Boot - Armadillo Amarillo">
            <a:extLst>
              <a:ext uri="{FF2B5EF4-FFF2-40B4-BE49-F238E27FC236}">
                <a16:creationId xmlns:a16="http://schemas.microsoft.com/office/drawing/2014/main" id="{CD22E2FB-1399-4B45-901F-6B8B4DCEC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7" r="24831"/>
          <a:stretch/>
        </p:blipFill>
        <p:spPr bwMode="auto">
          <a:xfrm>
            <a:off x="7733793" y="2884097"/>
            <a:ext cx="623959" cy="61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834685-857D-7040-9342-E1C2CA9A339B}"/>
              </a:ext>
            </a:extLst>
          </p:cNvPr>
          <p:cNvSpPr/>
          <p:nvPr/>
        </p:nvSpPr>
        <p:spPr>
          <a:xfrm>
            <a:off x="838200" y="5077601"/>
            <a:ext cx="6703031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Ops</a:t>
            </a:r>
          </a:p>
        </p:txBody>
      </p:sp>
      <p:pic>
        <p:nvPicPr>
          <p:cNvPr id="2056" name="Picture 8" descr="Jenkins Artwork">
            <a:extLst>
              <a:ext uri="{FF2B5EF4-FFF2-40B4-BE49-F238E27FC236}">
                <a16:creationId xmlns:a16="http://schemas.microsoft.com/office/drawing/2014/main" id="{31D3CF96-4B64-F84B-B177-3B9BE5D10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732" y="5044623"/>
            <a:ext cx="518078" cy="7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onarQube (@SonarQube) | Twitter">
            <a:extLst>
              <a:ext uri="{FF2B5EF4-FFF2-40B4-BE49-F238E27FC236}">
                <a16:creationId xmlns:a16="http://schemas.microsoft.com/office/drawing/2014/main" id="{F4B078D7-F1A9-5B4F-9178-DC3B9809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383" y="5019739"/>
            <a:ext cx="740702" cy="74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go CD - Declarative GitOps CD for Kubernetes">
            <a:extLst>
              <a:ext uri="{FF2B5EF4-FFF2-40B4-BE49-F238E27FC236}">
                <a16:creationId xmlns:a16="http://schemas.microsoft.com/office/drawing/2014/main" id="{20D59809-4F83-0045-B901-67B24B757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91" y="5028173"/>
            <a:ext cx="641444" cy="6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elm Chart ช่วยให้การติดตั้งแอพบน Kubernetes ง่ายขึ้น | by Teerapong  Singthong 👨🏻‍💻 | Medium">
            <a:extLst>
              <a:ext uri="{FF2B5EF4-FFF2-40B4-BE49-F238E27FC236}">
                <a16:creationId xmlns:a16="http://schemas.microsoft.com/office/drawing/2014/main" id="{D8168107-4FE4-2740-8D75-538E5FC9D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403" y="4310032"/>
            <a:ext cx="617085" cy="6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9E7411-0994-AD47-850E-81672EEE28DC}"/>
              </a:ext>
            </a:extLst>
          </p:cNvPr>
          <p:cNvSpPr/>
          <p:nvPr/>
        </p:nvSpPr>
        <p:spPr>
          <a:xfrm>
            <a:off x="838200" y="2110457"/>
            <a:ext cx="6703031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Servicios</a:t>
            </a:r>
          </a:p>
        </p:txBody>
      </p:sp>
      <p:pic>
        <p:nvPicPr>
          <p:cNvPr id="2072" name="Picture 24" descr="PostgreSQL - Wikipedia, la enciclopedia libre">
            <a:extLst>
              <a:ext uri="{FF2B5EF4-FFF2-40B4-BE49-F238E27FC236}">
                <a16:creationId xmlns:a16="http://schemas.microsoft.com/office/drawing/2014/main" id="{F4AE1266-8B55-C346-B8E5-5919E9EA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793" y="2114300"/>
            <a:ext cx="535093" cy="55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ocker Logos and Photos | Docker">
            <a:extLst>
              <a:ext uri="{FF2B5EF4-FFF2-40B4-BE49-F238E27FC236}">
                <a16:creationId xmlns:a16="http://schemas.microsoft.com/office/drawing/2014/main" id="{8214FFD1-4F7B-1846-B541-A4C28C69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979" y="4366356"/>
            <a:ext cx="654348" cy="46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arbor Delivers a Trusted Cloud Native Registry - Cloud Native Apps Blog">
            <a:extLst>
              <a:ext uri="{FF2B5EF4-FFF2-40B4-BE49-F238E27FC236}">
                <a16:creationId xmlns:a16="http://schemas.microsoft.com/office/drawing/2014/main" id="{7653E549-1D38-1A4B-8B1B-40172A219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 r="18749"/>
          <a:stretch/>
        </p:blipFill>
        <p:spPr bwMode="auto">
          <a:xfrm>
            <a:off x="9399191" y="4303184"/>
            <a:ext cx="617085" cy="6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The Role of Ansible for Nexus Repository Manager v3.x">
            <a:extLst>
              <a:ext uri="{FF2B5EF4-FFF2-40B4-BE49-F238E27FC236}">
                <a16:creationId xmlns:a16="http://schemas.microsoft.com/office/drawing/2014/main" id="{41E7DA00-E51E-9E42-847C-084A7DA1F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030" y="4331441"/>
            <a:ext cx="514074" cy="51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6EE6F8-CE69-C947-92B0-80A43FA428EC}"/>
              </a:ext>
            </a:extLst>
          </p:cNvPr>
          <p:cNvSpPr/>
          <p:nvPr/>
        </p:nvSpPr>
        <p:spPr>
          <a:xfrm>
            <a:off x="838199" y="3628222"/>
            <a:ext cx="6703031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pic>
        <p:nvPicPr>
          <p:cNvPr id="4100" name="Picture 4" descr="Download Rabbitmq Logo Png Transparent - Rabbitmq Logo Png - Full Size PNG  Image - PNGkit">
            <a:extLst>
              <a:ext uri="{FF2B5EF4-FFF2-40B4-BE49-F238E27FC236}">
                <a16:creationId xmlns:a16="http://schemas.microsoft.com/office/drawing/2014/main" id="{CCC5FB3D-A7A7-094E-9D95-45240CA4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922" y="3628222"/>
            <a:ext cx="455699" cy="48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828B471-B99D-2444-8F69-6AF123432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447" y="3621423"/>
            <a:ext cx="379316" cy="61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Keycloak Gatekeeper Cloud Hosting, Keycloak Gatekeeper Installer, Docker  Container and VM">
            <a:extLst>
              <a:ext uri="{FF2B5EF4-FFF2-40B4-BE49-F238E27FC236}">
                <a16:creationId xmlns:a16="http://schemas.microsoft.com/office/drawing/2014/main" id="{7FDB5CD4-004D-E04D-A43A-A8A4F614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66555" y="2041110"/>
            <a:ext cx="617085" cy="6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055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E3E6-1D2F-FF4C-BDAF-F380D6D5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4FDC-FB53-814D-85F6-5BD25CE0D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https://www.cncf.io/</a:t>
            </a:r>
            <a:endParaRPr lang="en-US" dirty="0"/>
          </a:p>
          <a:p>
            <a:r>
              <a:rPr lang="en-US" dirty="0">
                <a:hlinkClick r:id="rId3"/>
              </a:rPr>
              <a:t>https://radar.cncf.io/</a:t>
            </a:r>
            <a:endParaRPr lang="en-US" dirty="0"/>
          </a:p>
          <a:p>
            <a:r>
              <a:rPr lang="en-US" dirty="0">
                <a:hlinkClick r:id="rId4"/>
              </a:rPr>
              <a:t>https://github.com/cncf/trailmap</a:t>
            </a:r>
            <a:endParaRPr lang="en-US" dirty="0"/>
          </a:p>
          <a:p>
            <a:r>
              <a:rPr lang="en-US" dirty="0">
                <a:hlinkClick r:id="rId5"/>
              </a:rPr>
              <a:t>https://landscape.cncf.io/</a:t>
            </a:r>
            <a:r>
              <a:rPr lang="en-US" dirty="0"/>
              <a:t>   </a:t>
            </a:r>
          </a:p>
          <a:p>
            <a:r>
              <a:rPr lang="en-US" dirty="0">
                <a:hlinkClick r:id="rId6"/>
              </a:rPr>
              <a:t>https://www.cncf.io/reports/#project-journey-reports</a:t>
            </a:r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4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5B8FF3-41CF-CC49-8F59-7F1D8343745F}"/>
              </a:ext>
            </a:extLst>
          </p:cNvPr>
          <p:cNvSpPr txBox="1"/>
          <p:nvPr/>
        </p:nvSpPr>
        <p:spPr>
          <a:xfrm>
            <a:off x="4543331" y="2367171"/>
            <a:ext cx="31053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6600" dirty="0"/>
              <a:t>Gracias</a:t>
            </a:r>
          </a:p>
          <a:p>
            <a:r>
              <a:rPr lang="en-GB" sz="6600" dirty="0"/>
              <a:t>🙏</a:t>
            </a:r>
            <a:r>
              <a:rPr lang="en-US" sz="6600" dirty="0"/>
              <a:t> </a:t>
            </a:r>
            <a:r>
              <a:rPr lang="en-GB" sz="6600" dirty="0"/>
              <a:t>🙏</a:t>
            </a:r>
            <a:r>
              <a:rPr lang="en-GB" sz="6600" b="1" dirty="0"/>
              <a:t> </a:t>
            </a:r>
            <a:r>
              <a:rPr lang="en-GB" sz="6600" dirty="0"/>
              <a:t>🙏</a:t>
            </a:r>
            <a:endParaRPr lang="en-GB" sz="6600" b="1" dirty="0"/>
          </a:p>
        </p:txBody>
      </p:sp>
    </p:spTree>
    <p:extLst>
      <p:ext uri="{BB962C8B-B14F-4D97-AF65-F5344CB8AC3E}">
        <p14:creationId xmlns:p14="http://schemas.microsoft.com/office/powerpoint/2010/main" val="426090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6F5C-1640-1741-A313-4463649D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17EE6-ACF5-7D44-A95A-C5261544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¿Que es el CNCF?</a:t>
            </a:r>
          </a:p>
          <a:p>
            <a:r>
              <a:rPr lang="en-US" dirty="0"/>
              <a:t>CNCF Radar</a:t>
            </a:r>
          </a:p>
          <a:p>
            <a:pPr lvl="1"/>
            <a:r>
              <a:rPr lang="en-US" dirty="0"/>
              <a:t>Continuous Delivery</a:t>
            </a:r>
          </a:p>
          <a:p>
            <a:pPr lvl="1"/>
            <a:r>
              <a:rPr lang="en-US" dirty="0"/>
              <a:t>Observability</a:t>
            </a:r>
          </a:p>
          <a:p>
            <a:pPr lvl="1"/>
            <a:r>
              <a:rPr lang="en-US" dirty="0"/>
              <a:t>Database storage</a:t>
            </a:r>
          </a:p>
          <a:p>
            <a:pPr lvl="1"/>
            <a:r>
              <a:rPr lang="en-US" dirty="0"/>
              <a:t>Secret management</a:t>
            </a:r>
          </a:p>
          <a:p>
            <a:r>
              <a:rPr lang="en-US" dirty="0"/>
              <a:t>VASS Radar</a:t>
            </a:r>
          </a:p>
          <a:p>
            <a:r>
              <a:rPr lang="en-US" dirty="0"/>
              <a:t>VASS Radar // Governance</a:t>
            </a:r>
          </a:p>
          <a:p>
            <a:r>
              <a:rPr lang="en-US" dirty="0"/>
              <a:t>TMS K8S Architecture v0.2.0</a:t>
            </a:r>
          </a:p>
          <a:p>
            <a:r>
              <a:rPr lang="en-US" dirty="0" err="1"/>
              <a:t>Referencias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97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5F5C-0513-2C47-BF68-B0FB3215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¿Que es el CNCF?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B72B9-BF25-0A47-B389-6E2A4EC5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Cloud Native Computing Foundation (CNCF) hosts critical components of the global technology infrastructure.</a:t>
            </a:r>
          </a:p>
          <a:p>
            <a:r>
              <a:rPr lang="en-GB" dirty="0"/>
              <a:t>CNCF is part of the </a:t>
            </a:r>
            <a:r>
              <a:rPr lang="en-GB" dirty="0" err="1"/>
              <a:t>nonprofit</a:t>
            </a:r>
            <a:r>
              <a:rPr lang="en-GB" dirty="0"/>
              <a:t> Linux Foundation.</a:t>
            </a:r>
          </a:p>
          <a:p>
            <a:r>
              <a:rPr lang="en-GB" dirty="0"/>
              <a:t>CNCF serves as the vendor-neutral home for many of the fastest-growing open source projects, including Kubernetes, Prometheus, and Envoy.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AFCCF-A142-C04A-9172-FB100C7FC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0" y="4890627"/>
            <a:ext cx="5730240" cy="16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48115-E908-C249-907B-C6AD8845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217233"/>
            <a:ext cx="11145948" cy="64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4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NCF Trail Map">
            <a:extLst>
              <a:ext uri="{FF2B5EF4-FFF2-40B4-BE49-F238E27FC236}">
                <a16:creationId xmlns:a16="http://schemas.microsoft.com/office/drawing/2014/main" id="{2F2F6F0E-7B01-D745-92E6-4CBD3CD8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492" y="428283"/>
            <a:ext cx="5179015" cy="60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4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15F0-D4C4-6C40-938D-5AB2A3E0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CNCF Radar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6BD55-316F-D94F-85A1-458BC2D8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Continuous Delivery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CBF5CD-109A-2242-9DB7-A79BC8172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96" y="143404"/>
            <a:ext cx="6392683" cy="410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7C705-BFFC-5A4A-8A95-7B6A1A10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1" y="2444266"/>
            <a:ext cx="5455919" cy="433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0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15F0-D4C4-6C40-938D-5AB2A3E0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CNCF Radar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6BD55-316F-D94F-85A1-458BC2D8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4979" cy="887095"/>
          </a:xfrm>
        </p:spPr>
        <p:txBody>
          <a:bodyPr/>
          <a:lstStyle/>
          <a:p>
            <a:r>
              <a:rPr lang="en-GB" dirty="0"/>
              <a:t>Observability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227B0B-50FC-FA47-8F6E-A35F7658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911" y="0"/>
            <a:ext cx="6616089" cy="42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68027-AEFF-BF4B-99B3-9835FA2A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7" y="2460274"/>
            <a:ext cx="5584423" cy="44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1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15F0-D4C4-6C40-938D-5AB2A3E0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CNCF Radar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6BD55-316F-D94F-85A1-458BC2D8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9460" cy="577710"/>
          </a:xfrm>
        </p:spPr>
        <p:txBody>
          <a:bodyPr/>
          <a:lstStyle/>
          <a:p>
            <a:r>
              <a:rPr lang="en-GB" dirty="0"/>
              <a:t>Database Storage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1C1632-74CD-014B-BFE3-BECCC221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10" y="1"/>
            <a:ext cx="6939790" cy="445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2D7794-649B-B94D-B7A1-FD139B2B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3335"/>
            <a:ext cx="5306000" cy="44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80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15F0-D4C4-6C40-938D-5AB2A3E0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CNCF Radar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4E7457-4E4A-2345-A682-5FBF594A2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86" y="156528"/>
            <a:ext cx="6244093" cy="400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FD2D17-16DD-A044-A23B-35D9CAC2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1" y="2849904"/>
            <a:ext cx="6573519" cy="40080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66BD55-316F-D94F-85A1-458BC2D8F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Secret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20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579</Words>
  <Application>Microsoft Macintosh PowerPoint</Application>
  <PresentationFormat>Widescreen</PresentationFormat>
  <Paragraphs>199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Agenda</vt:lpstr>
      <vt:lpstr>¿Que es el CNCF?</vt:lpstr>
      <vt:lpstr>PowerPoint Presentation</vt:lpstr>
      <vt:lpstr>PowerPoint Presentation</vt:lpstr>
      <vt:lpstr>CNCF Radar</vt:lpstr>
      <vt:lpstr>CNCF Radar</vt:lpstr>
      <vt:lpstr>CNCF Radar</vt:lpstr>
      <vt:lpstr>CNCF Radar</vt:lpstr>
      <vt:lpstr>VASS Radar</vt:lpstr>
      <vt:lpstr>VASS Radar</vt:lpstr>
      <vt:lpstr>VASS Radar governance</vt:lpstr>
      <vt:lpstr>VASS Radar governance</vt:lpstr>
      <vt:lpstr>REST Landscape</vt:lpstr>
      <vt:lpstr>Event-Driven Landscape</vt:lpstr>
      <vt:lpstr>Referencias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Antonio Breña Moral</dc:creator>
  <cp:lastModifiedBy>Juan Antonio Breña Moral</cp:lastModifiedBy>
  <cp:revision>10</cp:revision>
  <dcterms:created xsi:type="dcterms:W3CDTF">2021-02-18T09:44:12Z</dcterms:created>
  <dcterms:modified xsi:type="dcterms:W3CDTF">2021-03-08T14:25:46Z</dcterms:modified>
</cp:coreProperties>
</file>